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76" r:id="rId5"/>
    <p:sldId id="273" r:id="rId6"/>
    <p:sldId id="277" r:id="rId7"/>
    <p:sldId id="262" r:id="rId8"/>
    <p:sldId id="280" r:id="rId9"/>
    <p:sldId id="259" r:id="rId10"/>
    <p:sldId id="270" r:id="rId11"/>
    <p:sldId id="275" r:id="rId12"/>
    <p:sldId id="269" r:id="rId13"/>
    <p:sldId id="281" r:id="rId14"/>
    <p:sldId id="283" r:id="rId15"/>
    <p:sldId id="282" r:id="rId16"/>
    <p:sldId id="278" r:id="rId17"/>
    <p:sldId id="271" r:id="rId18"/>
    <p:sldId id="263" r:id="rId19"/>
    <p:sldId id="260" r:id="rId20"/>
    <p:sldId id="265" r:id="rId21"/>
    <p:sldId id="266" r:id="rId22"/>
    <p:sldId id="268" r:id="rId23"/>
    <p:sldId id="264" r:id="rId24"/>
    <p:sldId id="26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87" d="100"/>
          <a:sy n="87" d="100"/>
        </p:scale>
        <p:origin x="6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02"/>
    </p:cViewPr>
  </p:sorterViewPr>
  <p:notesViewPr>
    <p:cSldViewPr>
      <p:cViewPr varScale="1">
        <p:scale>
          <a:sx n="59" d="100"/>
          <a:sy n="59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B8CF-2862-42D9-8100-B77199B7E870}" type="datetimeFigureOut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B139E-67FD-4686-A761-4D7964A35B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89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許多網站有提供使用者新聞資訊的服務，像是</a:t>
            </a:r>
            <a:r>
              <a:rPr lang="en-US" altLang="zh-TW" dirty="0" smtClean="0"/>
              <a:t>yahoo</a:t>
            </a:r>
            <a:r>
              <a:rPr lang="zh-TW" altLang="en-US" dirty="0" smtClean="0"/>
              <a:t> </a:t>
            </a:r>
            <a:r>
              <a:rPr lang="en-US" altLang="zh-TW" dirty="0" smtClean="0"/>
              <a:t>news</a:t>
            </a:r>
          </a:p>
          <a:p>
            <a:r>
              <a:rPr lang="zh-TW" altLang="en-US" dirty="0" smtClean="0"/>
              <a:t>而這些網站通常都會在文章下方提供讀者留言的功能</a:t>
            </a:r>
            <a:endParaRPr lang="en-US" altLang="zh-TW" dirty="0" smtClean="0"/>
          </a:p>
          <a:p>
            <a:r>
              <a:rPr lang="zh-TW" altLang="en-US" dirty="0" smtClean="0"/>
              <a:t>畫面上這是一篇從</a:t>
            </a:r>
            <a:r>
              <a:rPr lang="en-US" altLang="zh-TW" dirty="0" smtClean="0"/>
              <a:t>yahoo</a:t>
            </a:r>
            <a:r>
              <a:rPr lang="zh-TW" altLang="en-US" dirty="0" smtClean="0"/>
              <a:t> </a:t>
            </a:r>
            <a:r>
              <a:rPr lang="en-US" altLang="zh-TW" dirty="0" smtClean="0"/>
              <a:t>news</a:t>
            </a:r>
            <a:r>
              <a:rPr lang="zh-TW" altLang="en-US" dirty="0" smtClean="0"/>
              <a:t>擷取出的新聞，就會像這樣讀者可以留下他對這篇文章或議題的看法。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55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而有些讀者甚至會把喜歡的新聞文章加上個人的觀點、轉貼到自己的微網誌中，例如：</a:t>
            </a:r>
            <a:r>
              <a:rPr lang="en-US" altLang="zh-TW" dirty="0" smtClean="0"/>
              <a:t>tweeter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這張圖是剛剛那篇文章轉貼到</a:t>
            </a:r>
            <a:r>
              <a:rPr lang="en-US" altLang="zh-TW" dirty="0" smtClean="0"/>
              <a:t>tweeter</a:t>
            </a:r>
            <a:r>
              <a:rPr lang="zh-TW" altLang="en-US" dirty="0" smtClean="0"/>
              <a:t>上的例子。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而這些</a:t>
            </a:r>
            <a:r>
              <a:rPr lang="en-US" altLang="zh-TW" dirty="0" smtClean="0"/>
              <a:t>response</a:t>
            </a:r>
            <a:r>
              <a:rPr lang="zh-TW" altLang="en-US" dirty="0" smtClean="0"/>
              <a:t>對於新聞記者來說是很有用的，他們可以從中得到讀者對於此篇文章的評價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另外，讀者也可以透過其他讀者的回應得到不同的觀點及有趣的想法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63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因此，就有一方面的研究是在做讀者</a:t>
            </a:r>
            <a:r>
              <a:rPr lang="en-US" altLang="zh-TW" dirty="0" smtClean="0"/>
              <a:t>response</a:t>
            </a:r>
            <a:r>
              <a:rPr lang="zh-TW" altLang="en-US" dirty="0" smtClean="0"/>
              <a:t> </a:t>
            </a:r>
            <a:r>
              <a:rPr lang="en-US" altLang="zh-TW" dirty="0" smtClean="0"/>
              <a:t>message</a:t>
            </a:r>
            <a:r>
              <a:rPr lang="zh-TW" altLang="en-US" dirty="0" smtClean="0"/>
              <a:t>的挑選</a:t>
            </a:r>
            <a:endParaRPr lang="en-US" altLang="zh-TW" dirty="0" smtClean="0"/>
          </a:p>
          <a:p>
            <a:r>
              <a:rPr lang="zh-TW" altLang="en-US" dirty="0" smtClean="0"/>
              <a:t>而他們著重在挑選出較為</a:t>
            </a:r>
            <a:r>
              <a:rPr lang="en-US" altLang="zh-TW" dirty="0" smtClean="0"/>
              <a:t>”interesting”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messages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他會先從</a:t>
            </a:r>
            <a:r>
              <a:rPr lang="en-US" altLang="zh-TW" dirty="0" smtClean="0"/>
              <a:t>tweeter</a:t>
            </a:r>
            <a:r>
              <a:rPr lang="zh-TW" altLang="en-US" dirty="0" smtClean="0"/>
              <a:t>上找出和</a:t>
            </a:r>
            <a:r>
              <a:rPr lang="en-US" altLang="zh-TW" dirty="0" smtClean="0"/>
              <a:t>news</a:t>
            </a:r>
            <a:r>
              <a:rPr lang="zh-TW" altLang="en-US" dirty="0" smtClean="0"/>
              <a:t> </a:t>
            </a:r>
            <a:r>
              <a:rPr lang="en-US" altLang="zh-TW" dirty="0" smtClean="0"/>
              <a:t>article</a:t>
            </a:r>
            <a:r>
              <a:rPr lang="zh-TW" altLang="en-US" dirty="0" smtClean="0"/>
              <a:t>有關的</a:t>
            </a:r>
            <a:r>
              <a:rPr lang="en-US" altLang="zh-TW" dirty="0" smtClean="0"/>
              <a:t>tweets</a:t>
            </a:r>
            <a:r>
              <a:rPr lang="zh-TW" altLang="en-US" dirty="0" smtClean="0"/>
              <a:t>，接著挑選出幾個</a:t>
            </a:r>
            <a:r>
              <a:rPr lang="en-US" altLang="zh-TW" dirty="0" smtClean="0"/>
              <a:t>”interesting”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tweets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91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67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r>
              <a:rPr lang="zh-TW" altLang="en-US" dirty="0" smtClean="0"/>
              <a:t>：增加其他</a:t>
            </a:r>
            <a:r>
              <a:rPr lang="en-US" altLang="zh-TW" dirty="0" smtClean="0"/>
              <a:t>message-level</a:t>
            </a:r>
            <a:r>
              <a:rPr lang="zh-TW" altLang="en-US" dirty="0" smtClean="0"/>
              <a:t>及</a:t>
            </a:r>
            <a:r>
              <a:rPr lang="en-US" altLang="zh-TW" dirty="0" smtClean="0"/>
              <a:t>author-level</a:t>
            </a:r>
            <a:r>
              <a:rPr lang="zh-TW" altLang="en-US" dirty="0" smtClean="0"/>
              <a:t> </a:t>
            </a:r>
            <a:r>
              <a:rPr lang="en-US" altLang="zh-TW" dirty="0" smtClean="0"/>
              <a:t>indicators</a:t>
            </a:r>
            <a:r>
              <a:rPr lang="zh-TW" altLang="en-US" dirty="0" smtClean="0"/>
              <a:t>使結果更好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07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28725" y="1506885"/>
            <a:ext cx="6858000" cy="1274044"/>
          </a:xfrm>
        </p:spPr>
        <p:txBody>
          <a:bodyPr anchor="t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3501008"/>
            <a:ext cx="6858000" cy="249226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23F74CD-6431-415F-86A3-BE2C9D4F7379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 sz="1800"/>
            </a:lvl1pPr>
          </a:lstStyle>
          <a:p>
            <a:fld id="{7F12C412-858C-4BDA-A716-173E95CE81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14400" y="1268760"/>
            <a:ext cx="7315200" cy="164645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14400" y="1268760"/>
            <a:ext cx="228600" cy="164645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D99A-6C14-46DB-B5B9-D5A259D1C4A2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CF7A-DE47-476B-A3E1-D15E3C1F6354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339D-DD1C-4F80-A157-E1AD970184BA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28725" y="1506885"/>
            <a:ext cx="6858000" cy="1274044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3501008"/>
            <a:ext cx="6858000" cy="249226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23F74CD-6431-415F-86A3-BE2C9D4F7379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 sz="1800"/>
            </a:lvl1pPr>
          </a:lstStyle>
          <a:p>
            <a:fld id="{7F12C412-858C-4BDA-A716-173E95CE81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14400" y="1268760"/>
            <a:ext cx="7315200" cy="164645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3356992"/>
            <a:ext cx="7315200" cy="280831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14400" y="1268760"/>
            <a:ext cx="228600" cy="164645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3356992"/>
            <a:ext cx="228600" cy="280831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5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FC72-A5D8-4F12-AE16-1B6A67CB4E02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7F12C412-858C-4BDA-A716-173E95CE81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950FD2A-2948-4A18-B9EF-7C09EC99E855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44C1-1DA6-4EAC-A813-855F7D9461EA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2FC-8015-4D1B-A366-B88E5DB5577F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810D-9925-46E2-B19F-9CB7B70FCD90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F493-F98C-4DA4-B798-86A2CD134869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1A80-7227-4128-A2E8-95C2DC0A1922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38339B-1DB3-44F6-82C1-8415D8BAF124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 smtClean="0"/>
              <a:t>Automatic Selection of Social Media Responses to News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3573016"/>
            <a:ext cx="6858000" cy="2084834"/>
          </a:xfrm>
        </p:spPr>
        <p:txBody>
          <a:bodyPr>
            <a:noAutofit/>
          </a:bodyPr>
          <a:lstStyle/>
          <a:p>
            <a:pPr algn="l"/>
            <a:r>
              <a:rPr lang="en-US" altLang="zh-TW" dirty="0"/>
              <a:t>Date : </a:t>
            </a:r>
            <a:r>
              <a:rPr lang="en-US" altLang="zh-TW" dirty="0" smtClean="0"/>
              <a:t>2013/10/02</a:t>
            </a:r>
            <a:endParaRPr lang="en-US" altLang="zh-TW" dirty="0"/>
          </a:p>
          <a:p>
            <a:pPr algn="l"/>
            <a:r>
              <a:rPr lang="en-US" altLang="zh-TW" dirty="0"/>
              <a:t>Author : </a:t>
            </a:r>
            <a:r>
              <a:rPr lang="en-US" altLang="zh-TW" dirty="0" err="1" smtClean="0"/>
              <a:t>Tadej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Stajner</a:t>
            </a:r>
            <a:r>
              <a:rPr lang="en-US" altLang="zh-TW" dirty="0" smtClean="0"/>
              <a:t>, Bart </a:t>
            </a:r>
            <a:r>
              <a:rPr lang="en-US" altLang="zh-TW" dirty="0" err="1" smtClean="0"/>
              <a:t>Thomee</a:t>
            </a:r>
            <a:r>
              <a:rPr lang="en-US" altLang="zh-TW" dirty="0" smtClean="0"/>
              <a:t>, Ana-Maria 	 	   </a:t>
            </a:r>
            <a:r>
              <a:rPr lang="en-US" altLang="zh-TW" dirty="0" err="1" smtClean="0"/>
              <a:t>Popescu</a:t>
            </a:r>
            <a:r>
              <a:rPr lang="en-US" altLang="zh-TW" dirty="0" smtClean="0"/>
              <a:t>, Marco </a:t>
            </a:r>
            <a:r>
              <a:rPr lang="en-US" altLang="zh-TW" dirty="0" err="1" smtClean="0"/>
              <a:t>Pennacchiotti</a:t>
            </a:r>
            <a:r>
              <a:rPr lang="en-US" altLang="zh-TW" dirty="0" smtClean="0"/>
              <a:t> and 	  	   Alejandro </a:t>
            </a:r>
            <a:r>
              <a:rPr lang="en-US" altLang="zh-TW" dirty="0" err="1" smtClean="0"/>
              <a:t>Jaimes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Source </a:t>
            </a:r>
            <a:r>
              <a:rPr lang="en-US" altLang="zh-TW" dirty="0"/>
              <a:t>: </a:t>
            </a:r>
            <a:r>
              <a:rPr lang="en-US" altLang="zh-TW" dirty="0" smtClean="0"/>
              <a:t>KDD’13</a:t>
            </a:r>
            <a:endParaRPr lang="en-US" altLang="zh-TW" dirty="0"/>
          </a:p>
          <a:p>
            <a:pPr algn="l"/>
            <a:r>
              <a:rPr lang="en-US" altLang="zh-TW" dirty="0"/>
              <a:t>Advisor : 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pPr algn="l"/>
            <a:r>
              <a:rPr lang="en-US" altLang="zh-TW" dirty="0"/>
              <a:t>Speaker :  Yi-</a:t>
            </a:r>
            <a:r>
              <a:rPr lang="en-US" altLang="zh-TW" dirty="0" err="1"/>
              <a:t>hsuan</a:t>
            </a:r>
            <a:r>
              <a:rPr lang="en-US" altLang="zh-TW" dirty="0"/>
              <a:t> </a:t>
            </a:r>
            <a:r>
              <a:rPr lang="en-US" altLang="zh-TW" dirty="0" err="1"/>
              <a:t>Yeh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02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Individual message scoring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Use a supervised model</a:t>
                </a:r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Support Vector Regression</a:t>
                </a:r>
              </a:p>
              <a:p>
                <a:r>
                  <a:rPr lang="en-US" altLang="zh-TW" dirty="0" smtClean="0"/>
                  <a:t>Input</a:t>
                </a:r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a tweet</a:t>
                </a:r>
              </a:p>
              <a:p>
                <a:r>
                  <a:rPr lang="en-US" altLang="zh-TW" dirty="0" smtClean="0"/>
                  <a:t>Output</a:t>
                </a:r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its </a:t>
                </a:r>
                <a:r>
                  <a:rPr lang="en-US" altLang="zh-TW" dirty="0"/>
                  <a:t>corresponding </a:t>
                </a:r>
                <a:r>
                  <a:rPr lang="en-US" altLang="zh-TW" dirty="0" smtClean="0"/>
                  <a:t>score (</a:t>
                </a:r>
                <a:r>
                  <a:rPr lang="en-US" altLang="zh-TW" dirty="0"/>
                  <a:t>scaled to </a:t>
                </a:r>
                <a:r>
                  <a:rPr lang="en-US" altLang="zh-TW" dirty="0" smtClean="0"/>
                  <a:t>interval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TW" dirty="0" smtClean="0"/>
                  <a:t>)</a:t>
                </a:r>
              </a:p>
              <a:p>
                <a:r>
                  <a:rPr lang="en-US" altLang="zh-TW" dirty="0" smtClean="0"/>
                  <a:t>Features</a:t>
                </a:r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 smtClean="0"/>
                  <a:t>Content feature</a:t>
                </a:r>
                <a:r>
                  <a:rPr lang="zh-TW" altLang="en-US" dirty="0" smtClean="0"/>
                  <a:t>：</a:t>
                </a:r>
                <a:r>
                  <a:rPr lang="en-US" altLang="zh-TW" i="1" dirty="0" smtClean="0"/>
                  <a:t>interesting</a:t>
                </a:r>
                <a:r>
                  <a:rPr lang="en-US" altLang="zh-TW" dirty="0" smtClean="0"/>
                  <a:t>,  </a:t>
                </a:r>
                <a:r>
                  <a:rPr lang="en-US" altLang="zh-TW" i="1" dirty="0" smtClean="0"/>
                  <a:t>informative</a:t>
                </a:r>
                <a:r>
                  <a:rPr lang="en-US" altLang="zh-TW" dirty="0" smtClean="0"/>
                  <a:t> and </a:t>
                </a:r>
                <a:r>
                  <a:rPr lang="en-US" altLang="zh-TW" i="1" dirty="0" smtClean="0"/>
                  <a:t>opinioned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 smtClean="0"/>
                  <a:t>Social feature</a:t>
                </a:r>
                <a:r>
                  <a:rPr lang="zh-TW" altLang="en-US" dirty="0" smtClean="0"/>
                  <a:t>：</a:t>
                </a:r>
                <a:r>
                  <a:rPr lang="en-US" altLang="zh-TW" i="1" dirty="0" smtClean="0"/>
                  <a:t>popularity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 smtClean="0"/>
                  <a:t>User feature</a:t>
                </a:r>
                <a:r>
                  <a:rPr lang="zh-TW" altLang="en-US" dirty="0" smtClean="0"/>
                  <a:t>：</a:t>
                </a:r>
                <a:r>
                  <a:rPr lang="en-US" altLang="zh-TW" i="1" dirty="0" smtClean="0"/>
                  <a:t>authority</a:t>
                </a:r>
              </a:p>
              <a:p>
                <a:r>
                  <a:rPr lang="en-US" altLang="zh-TW" dirty="0"/>
                  <a:t>T</a:t>
                </a:r>
                <a:r>
                  <a:rPr lang="en-US" altLang="zh-TW" dirty="0" smtClean="0"/>
                  <a:t>raining</a:t>
                </a:r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10-fold cross validation</a:t>
                </a:r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 r="-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9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004" y="4581128"/>
            <a:ext cx="8726958" cy="17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54650" y="702365"/>
            <a:ext cx="8733294" cy="5568567"/>
            <a:chOff x="154650" y="702365"/>
            <a:chExt cx="8733294" cy="556856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9512" y="702365"/>
              <a:ext cx="8708432" cy="400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4650" y="4565224"/>
              <a:ext cx="8726958" cy="170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21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Entropy of message set</a:t>
                </a:r>
                <a:r>
                  <a:rPr lang="zh-TW" altLang="en-US" dirty="0" smtClean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59804"/>
                <a:ext cx="8229600" cy="489715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Treat  feature as binary random variable</a:t>
                </a:r>
              </a:p>
              <a:p>
                <a:endParaRPr lang="en-US" altLang="zh-TW" dirty="0"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Cambria Math" panose="02040503050406030204" pitchFamily="18" charset="0"/>
                </a:endParaRPr>
              </a:p>
              <a:p>
                <a:pPr>
                  <a:buFont typeface="Calibri" panose="020F0502020204030204" pitchFamily="34" charset="0"/>
                  <a:buChar char="−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a message set</a:t>
                </a:r>
              </a:p>
              <a:p>
                <a:pPr>
                  <a:buFont typeface="Calibri" panose="020F0502020204030204" pitchFamily="34" charset="0"/>
                  <a:buChar char="−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the number of features</a:t>
                </a:r>
              </a:p>
              <a:p>
                <a:pPr>
                  <a:buFont typeface="Calibri" panose="020F0502020204030204" pitchFamily="34" charset="0"/>
                  <a:buChar char="−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zh-TW" altLang="en-US" dirty="0" smtClean="0"/>
                  <a:t>：</a:t>
                </a:r>
                <a:r>
                  <a:rPr lang="en-US" altLang="zh-TW" dirty="0"/>
                  <a:t>the empirical probability that the feature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𝑓𝑖</m:t>
                    </m:r>
                  </m:oMath>
                </a14:m>
                <a:r>
                  <a:rPr lang="en-US" altLang="zh-TW" dirty="0"/>
                  <a:t> has the value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given all examples 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59804"/>
                <a:ext cx="8229600" cy="4897156"/>
              </a:xfrm>
              <a:blipFill rotWithShape="1">
                <a:blip r:embed="rId3"/>
                <a:stretch>
                  <a:fillRect l="-593" t="-1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2814" y="2218651"/>
            <a:ext cx="3744416" cy="4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208" y="2968146"/>
            <a:ext cx="6271023" cy="53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3"/>
          <p:cNvSpPr txBox="1">
            <a:spLocks/>
          </p:cNvSpPr>
          <p:nvPr/>
        </p:nvSpPr>
        <p:spPr>
          <a:xfrm>
            <a:off x="457200" y="1259804"/>
            <a:ext cx="8229600" cy="23679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12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</a:t>
            </a:r>
            <a:r>
              <a:rPr lang="zh-TW" altLang="en-US" dirty="0" smtClean="0"/>
              <a:t>：</a:t>
            </a:r>
            <a:r>
              <a:rPr lang="en-US" altLang="zh-TW" dirty="0" smtClean="0"/>
              <a:t>N-gram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Tweet 1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“ I like dogs ”</a:t>
            </a:r>
          </a:p>
          <a:p>
            <a:pPr marL="0" indent="0">
              <a:buNone/>
            </a:pPr>
            <a:r>
              <a:rPr lang="en-US" altLang="zh-TW" sz="2000" dirty="0" smtClean="0"/>
              <a:t>Tweet 2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” I want to dance”</a:t>
            </a:r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2074646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Round 1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977851"/>
              </p:ext>
            </p:extLst>
          </p:nvPr>
        </p:nvGraphicFramePr>
        <p:xfrm>
          <a:off x="1979712" y="2074646"/>
          <a:ext cx="6840760" cy="1381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6184"/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list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like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dogs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Tweet 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…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empirical probability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…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467544" y="3730256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Round 2</a:t>
            </a:r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17537"/>
              </p:ext>
            </p:extLst>
          </p:nvPr>
        </p:nvGraphicFramePr>
        <p:xfrm>
          <a:off x="467544" y="4365104"/>
          <a:ext cx="8424937" cy="1752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71139"/>
                <a:gridCol w="979114"/>
                <a:gridCol w="979114"/>
                <a:gridCol w="979114"/>
                <a:gridCol w="979114"/>
                <a:gridCol w="979114"/>
                <a:gridCol w="979114"/>
                <a:gridCol w="9791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list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like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dogs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want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dance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Tweet 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…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Tweet 2</a:t>
                      </a:r>
                      <a:endParaRPr lang="zh-TW" altLang="en-US" dirty="0" smtClean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…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empirical probability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0.5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0.5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0.5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0.5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0.5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…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直線圖說文字 1 9"/>
          <p:cNvSpPr/>
          <p:nvPr/>
        </p:nvSpPr>
        <p:spPr>
          <a:xfrm>
            <a:off x="6444208" y="764704"/>
            <a:ext cx="2167644" cy="792088"/>
          </a:xfrm>
          <a:prstGeom prst="borderCallout1">
            <a:avLst>
              <a:gd name="adj1" fmla="val 102346"/>
              <a:gd name="adj2" fmla="val 50435"/>
              <a:gd name="adj3" fmla="val 164250"/>
              <a:gd name="adj4" fmla="val 73810"/>
            </a:avLst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</a:t>
            </a:r>
            <a:r>
              <a:rPr lang="en-US" altLang="zh-TW" dirty="0" smtClean="0"/>
              <a:t>igrams and trigrams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85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</a:t>
            </a:r>
            <a:r>
              <a:rPr lang="zh-TW" altLang="en-US" dirty="0" smtClean="0"/>
              <a:t>：</a:t>
            </a:r>
            <a:r>
              <a:rPr lang="en-US" altLang="zh-TW" dirty="0"/>
              <a:t> Location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Tweet 1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“I live in Taiwan, not </a:t>
            </a:r>
            <a:r>
              <a:rPr lang="en-US" altLang="zh-TW" sz="2000" dirty="0" smtClean="0"/>
              <a:t>Thailand”  (user’s location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Taiwan)</a:t>
            </a:r>
          </a:p>
          <a:p>
            <a:pPr marL="0" indent="0">
              <a:buNone/>
            </a:pPr>
            <a:r>
              <a:rPr lang="en-US" altLang="zh-TW" sz="2000" dirty="0" smtClean="0"/>
              <a:t>Tweet 2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 “</a:t>
            </a:r>
            <a:r>
              <a:rPr lang="en-US" altLang="zh-TW" sz="2000" dirty="0"/>
              <a:t>I  </a:t>
            </a:r>
            <a:r>
              <a:rPr lang="en-US" altLang="zh-TW" sz="2000" dirty="0" smtClean="0"/>
              <a:t>like </a:t>
            </a:r>
            <a:r>
              <a:rPr lang="en-US" altLang="zh-TW" sz="2000" dirty="0"/>
              <a:t>the food in Taiwan</a:t>
            </a:r>
            <a:r>
              <a:rPr lang="en-US" altLang="zh-TW" sz="2000" dirty="0" smtClean="0"/>
              <a:t>”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 (user’s </a:t>
            </a:r>
            <a:r>
              <a:rPr lang="en-US" altLang="zh-TW" sz="2000" dirty="0"/>
              <a:t>location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Japan)</a:t>
            </a:r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5339" y="2443978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Round 1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00176"/>
              </p:ext>
            </p:extLst>
          </p:nvPr>
        </p:nvGraphicFramePr>
        <p:xfrm>
          <a:off x="2195736" y="2315972"/>
          <a:ext cx="4464497" cy="1381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40397"/>
                <a:gridCol w="1362050"/>
                <a:gridCol w="1362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list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Taiwan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Thailand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Tweet 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empirical probability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467544" y="4221088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Round 2</a:t>
            </a:r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14786"/>
              </p:ext>
            </p:extLst>
          </p:nvPr>
        </p:nvGraphicFramePr>
        <p:xfrm>
          <a:off x="2195736" y="4221088"/>
          <a:ext cx="5472609" cy="1752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1320147"/>
                <a:gridCol w="1320147"/>
                <a:gridCol w="1320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list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Taiwan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Thailand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Japan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Tweet 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Tweet 2</a:t>
                      </a:r>
                      <a:endParaRPr lang="zh-TW" altLang="en-US" dirty="0" smtClean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empirical probability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0.5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+mj-lt"/>
                        </a:rPr>
                        <a:t>0.5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3637007"/>
              </p:ext>
            </p:extLst>
          </p:nvPr>
        </p:nvGraphicFramePr>
        <p:xfrm>
          <a:off x="539552" y="1484784"/>
          <a:ext cx="8229600" cy="136931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368152"/>
                <a:gridCol w="1872208"/>
                <a:gridCol w="1663080"/>
                <a:gridCol w="1663080"/>
                <a:gridCol w="1663080"/>
              </a:tblGrid>
              <a:tr h="45643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bg1"/>
                          </a:solidFill>
                        </a:rPr>
                        <a:t>Feature list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 Feature1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3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5643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</a:rPr>
                        <a:t>empirical probability 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</a:rPr>
                        <a:t>S1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5643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</a:rPr>
                        <a:t>S2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453874"/>
            <a:ext cx="5694959" cy="4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27584" y="2996952"/>
                <a:ext cx="6768752" cy="100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1∗</m:t>
                              </m:r>
                              <m:func>
                                <m:func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0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func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0.8∗</m:t>
                              </m:r>
                              <m:func>
                                <m:func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0.8</m:t>
                                  </m:r>
                                </m:e>
                              </m:func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0.2∗</m:t>
                              </m:r>
                              <m:func>
                                <m:func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0.2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altLang="zh-TW" sz="2000" b="0" i="0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0.0775280104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0.13979400086</m:t>
                          </m:r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r>
                        <a:rPr lang="en-US" altLang="zh-TW" sz="2000" b="1" i="1">
                          <a:latin typeface="Cambria Math"/>
                        </a:rPr>
                        <m:t>𝟎</m:t>
                      </m:r>
                      <m:r>
                        <a:rPr lang="en-US" altLang="zh-TW" sz="2000" b="1" i="1">
                          <a:latin typeface="Cambria Math"/>
                        </a:rPr>
                        <m:t>.</m:t>
                      </m:r>
                      <m:r>
                        <a:rPr lang="en-US" altLang="zh-TW" sz="2000" b="1" i="1">
                          <a:latin typeface="Cambria Math"/>
                        </a:rPr>
                        <m:t>𝟐𝟏𝟕𝟑𝟐𝟐𝟎𝟏𝟏𝟐𝟔</m:t>
                      </m:r>
                    </m:oMath>
                  </m:oMathPara>
                </a14:m>
                <a:endParaRPr lang="en-US" altLang="zh-TW" sz="2000" b="1" dirty="0" smtClean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96952"/>
                <a:ext cx="6768752" cy="10014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27584" y="4167594"/>
                <a:ext cx="6911568" cy="70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1∗</m:t>
                              </m:r>
                              <m:func>
                                <m:func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0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func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0.8∗</m:t>
                              </m:r>
                              <m:func>
                                <m:func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0.8</m:t>
                                  </m:r>
                                </m:e>
                              </m:func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1∗</m:t>
                              </m:r>
                              <m:func>
                                <m:func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altLang="zh-TW" sz="2000" b="0" i="0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0.0775280104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−0</m:t>
                          </m:r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r>
                        <a:rPr lang="en-US" altLang="zh-TW" sz="2000" b="1" i="1">
                          <a:latin typeface="Cambria Math"/>
                        </a:rPr>
                        <m:t>𝟎</m:t>
                      </m:r>
                      <m:r>
                        <a:rPr lang="en-US" altLang="zh-TW" sz="2000" b="1" i="1">
                          <a:latin typeface="Cambria Math"/>
                        </a:rPr>
                        <m:t>.</m:t>
                      </m:r>
                      <m:r>
                        <a:rPr lang="en-US" altLang="zh-TW" sz="2000" b="1" i="1">
                          <a:latin typeface="Cambria Math"/>
                        </a:rPr>
                        <m:t>𝟎𝟕𝟕𝟓𝟐𝟖𝟎𝟏𝟎𝟒</m:t>
                      </m:r>
                    </m:oMath>
                  </m:oMathPara>
                </a14:m>
                <a:endParaRPr lang="en-US" altLang="zh-TW" sz="2000" b="1" dirty="0" smtClean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67594"/>
                <a:ext cx="6911568" cy="700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5229200"/>
            <a:ext cx="8229600" cy="10801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Adding </a:t>
            </a:r>
            <a:r>
              <a:rPr lang="en-US" altLang="zh-TW" dirty="0"/>
              <a:t>examples to S with </a:t>
            </a:r>
            <a:r>
              <a:rPr lang="en-US" altLang="zh-TW" dirty="0" smtClean="0"/>
              <a:t>different non-zero </a:t>
            </a:r>
            <a:r>
              <a:rPr lang="en-US" altLang="zh-TW" dirty="0"/>
              <a:t>features from the ones already in </a:t>
            </a:r>
            <a:r>
              <a:rPr lang="en-US" altLang="zh-TW" dirty="0" smtClean="0"/>
              <a:t>S </a:t>
            </a:r>
            <a:r>
              <a:rPr lang="en-US" altLang="zh-TW" dirty="0"/>
              <a:t>increases </a:t>
            </a:r>
            <a:r>
              <a:rPr lang="en-US" altLang="zh-TW" dirty="0" smtClean="0"/>
              <a:t>entropy.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37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Objective function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16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929760"/>
                <a:ext cx="8229600" cy="2227199"/>
              </a:xfrm>
            </p:spPr>
            <p:txBody>
              <a:bodyPr/>
              <a:lstStyle/>
              <a:p>
                <a:pPr>
                  <a:buFont typeface="Calibri" panose="020F0502020204030204" pitchFamily="34" charset="0"/>
                  <a:buChar char="−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collection of messages</a:t>
                </a: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>
                  <a:buFont typeface="Calibri" panose="020F0502020204030204" pitchFamily="34" charset="0"/>
                  <a:buChar char="−"/>
                </a:pP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dirty="0"/>
                  <a:t>：</a:t>
                </a:r>
                <a:r>
                  <a:rPr lang="en-US" altLang="zh-TW" dirty="0"/>
                  <a:t>a message </a:t>
                </a:r>
                <a:r>
                  <a:rPr lang="en-US" altLang="zh-TW" dirty="0" smtClean="0"/>
                  <a:t>set</a:t>
                </a:r>
              </a:p>
              <a:p>
                <a:pPr>
                  <a:buFont typeface="Calibri" panose="020F0502020204030204" pitchFamily="34" charset="0"/>
                  <a:buChar char="−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sample size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929760"/>
                <a:ext cx="8229600" cy="2227199"/>
              </a:xfrm>
              <a:blipFill rotWithShape="1">
                <a:blip r:embed="rId3"/>
                <a:stretch>
                  <a:fillRect t="-24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628800"/>
            <a:ext cx="5256584" cy="7838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2822277"/>
            <a:ext cx="3511968" cy="7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546" y="1772816"/>
            <a:ext cx="7566311" cy="36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6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6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Tweets posted between February 22, 2011 ~ May 31, 2011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Tweets were </a:t>
            </a:r>
            <a:r>
              <a:rPr lang="en-US" altLang="zh-TW" dirty="0"/>
              <a:t>written in </a:t>
            </a:r>
            <a:r>
              <a:rPr lang="en-US" altLang="zh-TW" dirty="0" smtClean="0"/>
              <a:t>the English </a:t>
            </a:r>
            <a:r>
              <a:rPr lang="en-US" altLang="zh-TW" dirty="0"/>
              <a:t>language and that included a URL to an article </a:t>
            </a:r>
            <a:r>
              <a:rPr lang="en-US" altLang="zh-TW" dirty="0" smtClean="0"/>
              <a:t>published </a:t>
            </a:r>
            <a:r>
              <a:rPr lang="en-US" altLang="zh-TW" dirty="0"/>
              <a:t>online by news </a:t>
            </a:r>
            <a:r>
              <a:rPr lang="en-US" altLang="zh-TW" dirty="0" smtClean="0"/>
              <a:t>agencies.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45 news articles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Each news had 100 unique tweets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9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Conclusions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Gold standard collection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14 annotators</a:t>
            </a:r>
          </a:p>
          <a:p>
            <a:r>
              <a:rPr lang="en-US" altLang="zh-TW" dirty="0" smtClean="0"/>
              <a:t>Informative and opinionated indicator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sz="3600" dirty="0"/>
          </a:p>
          <a:p>
            <a:r>
              <a:rPr lang="en-US" altLang="zh-TW" dirty="0" smtClean="0"/>
              <a:t>Interesting indicator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select 10 interesting tweets related to the news article as positive examples </a:t>
            </a:r>
          </a:p>
          <a:p>
            <a:endParaRPr lang="en-US" altLang="zh-TW" sz="1200" dirty="0" smtClean="0"/>
          </a:p>
          <a:p>
            <a:r>
              <a:rPr lang="en-US" altLang="zh-TW" dirty="0" smtClean="0"/>
              <a:t>Authority indicator</a:t>
            </a:r>
            <a:r>
              <a:rPr lang="zh-TW" altLang="en-US" dirty="0" smtClean="0"/>
              <a:t>：</a:t>
            </a:r>
            <a:r>
              <a:rPr lang="en-US" altLang="zh-TW" dirty="0" smtClean="0"/>
              <a:t>use </a:t>
            </a:r>
            <a:r>
              <a:rPr lang="en-US" altLang="zh-TW" dirty="0"/>
              <a:t>user authority and topic authority </a:t>
            </a:r>
            <a:r>
              <a:rPr lang="en-US" altLang="zh-TW" dirty="0" smtClean="0"/>
              <a:t>features</a:t>
            </a:r>
          </a:p>
          <a:p>
            <a:endParaRPr lang="en-US" altLang="zh-TW" sz="1200" dirty="0" smtClean="0"/>
          </a:p>
          <a:p>
            <a:r>
              <a:rPr lang="en-US" altLang="zh-TW" dirty="0" smtClean="0"/>
              <a:t>Popularity indicator</a:t>
            </a:r>
            <a:r>
              <a:rPr lang="zh-TW" altLang="en-US" dirty="0" smtClean="0"/>
              <a:t>：</a:t>
            </a:r>
            <a:r>
              <a:rPr lang="en-US" altLang="zh-TW" dirty="0" smtClean="0"/>
              <a:t>use </a:t>
            </a:r>
            <a:r>
              <a:rPr lang="en-US" altLang="zh-TW" dirty="0" err="1"/>
              <a:t>retweet</a:t>
            </a:r>
            <a:r>
              <a:rPr lang="en-US" altLang="zh-TW" dirty="0"/>
              <a:t> and reply counts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97490"/>
              </p:ext>
            </p:extLst>
          </p:nvPr>
        </p:nvGraphicFramePr>
        <p:xfrm>
          <a:off x="899592" y="2276872"/>
          <a:ext cx="6912768" cy="111252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623114"/>
                <a:gridCol w="513752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the tweet decidedly does not exhibit the indicator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Negative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tweet somewhat exhibits the indicator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the tweet decidedly exhibits the indicator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Positive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8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4221088"/>
            <a:ext cx="8229600" cy="1935872"/>
          </a:xfrm>
        </p:spPr>
        <p:txBody>
          <a:bodyPr/>
          <a:lstStyle/>
          <a:p>
            <a:r>
              <a:rPr lang="en-US" altLang="zh-TW" dirty="0" smtClean="0"/>
              <a:t>ENTROPY</a:t>
            </a:r>
            <a:r>
              <a:rPr lang="zh-TW" altLang="en-US" dirty="0" smtClean="0"/>
              <a:t>：</a:t>
            </a:r>
            <a:r>
              <a:rPr lang="el-GR" altLang="zh-TW" dirty="0" smtClean="0">
                <a:ea typeface="標楷體"/>
              </a:rPr>
              <a:t>λ</a:t>
            </a:r>
            <a:r>
              <a:rPr lang="en-US" altLang="zh-TW" dirty="0" smtClean="0">
                <a:ea typeface="標楷體"/>
              </a:rPr>
              <a:t> = 0</a:t>
            </a:r>
          </a:p>
          <a:p>
            <a:r>
              <a:rPr lang="en-US" altLang="zh-TW" dirty="0" smtClean="0">
                <a:ea typeface="標楷體"/>
              </a:rPr>
              <a:t>SVR</a:t>
            </a:r>
            <a:r>
              <a:rPr lang="zh-TW" altLang="en-US" dirty="0" smtClean="0">
                <a:ea typeface="標楷體"/>
              </a:rPr>
              <a:t>：</a:t>
            </a:r>
            <a:r>
              <a:rPr lang="el-GR" altLang="zh-TW" dirty="0">
                <a:ea typeface="標楷體"/>
              </a:rPr>
              <a:t>λ</a:t>
            </a:r>
            <a:r>
              <a:rPr lang="en-US" altLang="zh-TW" dirty="0">
                <a:ea typeface="標楷體"/>
              </a:rPr>
              <a:t> = </a:t>
            </a:r>
            <a:r>
              <a:rPr lang="en-US" altLang="zh-TW" dirty="0" smtClean="0">
                <a:ea typeface="標楷體"/>
              </a:rPr>
              <a:t>1</a:t>
            </a:r>
            <a:endParaRPr lang="en-US" altLang="zh-TW" dirty="0">
              <a:ea typeface="標楷體"/>
            </a:endParaRPr>
          </a:p>
          <a:p>
            <a:r>
              <a:rPr lang="en-US" altLang="zh-TW" dirty="0" smtClean="0"/>
              <a:t>SVR_ENTROPY</a:t>
            </a:r>
            <a:r>
              <a:rPr lang="zh-TW" altLang="en-US" dirty="0" smtClean="0"/>
              <a:t>：</a:t>
            </a:r>
            <a:r>
              <a:rPr lang="el-GR" altLang="zh-TW" dirty="0">
                <a:ea typeface="標楷體"/>
              </a:rPr>
              <a:t>λ</a:t>
            </a:r>
            <a:r>
              <a:rPr lang="en-US" altLang="zh-TW" dirty="0">
                <a:ea typeface="標楷體"/>
              </a:rPr>
              <a:t> = </a:t>
            </a:r>
            <a:r>
              <a:rPr lang="en-US" altLang="zh-TW" dirty="0" smtClean="0">
                <a:ea typeface="標楷體"/>
              </a:rPr>
              <a:t>0.5</a:t>
            </a:r>
            <a:endParaRPr lang="en-US" altLang="zh-TW" dirty="0">
              <a:ea typeface="標楷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84228"/>
            <a:ext cx="8136903" cy="24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Preference judgment analysis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2492896"/>
            <a:ext cx="8280919" cy="307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267744" y="3212976"/>
            <a:ext cx="22322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52261" y="3831019"/>
            <a:ext cx="22322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52261" y="4581128"/>
            <a:ext cx="22322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52261" y="4869160"/>
            <a:ext cx="22322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9552" y="514963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39552" y="353959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2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altLang="zh-TW" dirty="0" smtClean="0"/>
              <a:t>Conclusions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6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Proposed </a:t>
            </a:r>
            <a:r>
              <a:rPr lang="en-US" altLang="zh-TW" dirty="0"/>
              <a:t>an optimization-driven method to solve the </a:t>
            </a:r>
            <a:r>
              <a:rPr lang="en-US" altLang="zh-TW" dirty="0" smtClean="0"/>
              <a:t>social </a:t>
            </a:r>
            <a:r>
              <a:rPr lang="en-US" altLang="zh-TW" dirty="0"/>
              <a:t>message selection problem for selecting the most </a:t>
            </a:r>
            <a:r>
              <a:rPr lang="en-US" altLang="zh-TW" dirty="0" smtClean="0"/>
              <a:t>interesting messages.</a:t>
            </a:r>
          </a:p>
          <a:p>
            <a:endParaRPr lang="en-US" altLang="zh-TW" dirty="0"/>
          </a:p>
          <a:p>
            <a:r>
              <a:rPr lang="en-US" altLang="zh-TW" dirty="0" smtClean="0"/>
              <a:t>Its method </a:t>
            </a:r>
            <a:r>
              <a:rPr lang="en-US" altLang="zh-TW" dirty="0"/>
              <a:t>considers </a:t>
            </a:r>
            <a:r>
              <a:rPr lang="en-US" altLang="zh-TW" dirty="0" smtClean="0"/>
              <a:t>the </a:t>
            </a:r>
            <a:r>
              <a:rPr lang="en-US" altLang="zh-TW" dirty="0"/>
              <a:t>intrinsic level of </a:t>
            </a:r>
            <a:r>
              <a:rPr lang="en-US" altLang="zh-TW" dirty="0" err="1" smtClean="0"/>
              <a:t>informativeness</a:t>
            </a:r>
            <a:r>
              <a:rPr lang="en-US" altLang="zh-TW" dirty="0"/>
              <a:t>, </a:t>
            </a:r>
            <a:r>
              <a:rPr lang="en-US" altLang="zh-TW" dirty="0" err="1"/>
              <a:t>opinionatedness</a:t>
            </a:r>
            <a:r>
              <a:rPr lang="en-US" altLang="zh-TW" dirty="0"/>
              <a:t>, popularity and authority </a:t>
            </a:r>
            <a:r>
              <a:rPr lang="en-US" altLang="zh-TW" dirty="0" smtClean="0"/>
              <a:t>of each </a:t>
            </a:r>
            <a:r>
              <a:rPr lang="en-US" altLang="zh-TW" dirty="0"/>
              <a:t>message, while simultaneously ensuring the </a:t>
            </a:r>
            <a:r>
              <a:rPr lang="en-US" altLang="zh-TW" dirty="0" smtClean="0"/>
              <a:t>inclusion of </a:t>
            </a:r>
            <a:r>
              <a:rPr lang="en-US" altLang="zh-TW" dirty="0"/>
              <a:t>diverse messages in the </a:t>
            </a:r>
            <a:r>
              <a:rPr lang="en-US" altLang="zh-TW" dirty="0" smtClean="0"/>
              <a:t>final </a:t>
            </a:r>
            <a:r>
              <a:rPr lang="en-US" altLang="zh-TW" dirty="0"/>
              <a:t>set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Future work</a:t>
            </a:r>
            <a:r>
              <a:rPr lang="zh-TW" altLang="en-US" dirty="0" smtClean="0"/>
              <a:t>：</a:t>
            </a:r>
            <a:r>
              <a:rPr lang="en-US" altLang="zh-TW" dirty="0" smtClean="0"/>
              <a:t>incorporating additional </a:t>
            </a:r>
            <a:r>
              <a:rPr lang="en-US" altLang="zh-TW" dirty="0"/>
              <a:t>message-level or author-level </a:t>
            </a:r>
            <a:r>
              <a:rPr lang="en-US" altLang="zh-TW" dirty="0" smtClean="0"/>
              <a:t>indicators.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9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580112" y="1219200"/>
            <a:ext cx="3106688" cy="15524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Yahoo, Reuters, </a:t>
            </a:r>
          </a:p>
          <a:p>
            <a:pPr marL="0" indent="0">
              <a:buNone/>
            </a:pPr>
            <a:r>
              <a:rPr lang="en-US" altLang="zh-TW" dirty="0" smtClean="0"/>
              <a:t>New York Times…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047" y="1282937"/>
            <a:ext cx="5303205" cy="4738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584" y="2911600"/>
            <a:ext cx="4003369" cy="38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454" y="3517507"/>
            <a:ext cx="2549187" cy="254918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060" y="1673082"/>
            <a:ext cx="3773605" cy="26642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81" y="3517507"/>
            <a:ext cx="2053490" cy="2662674"/>
          </a:xfrm>
          <a:prstGeom prst="rect">
            <a:avLst/>
          </a:prstGeom>
        </p:spPr>
      </p:pic>
      <p:sp>
        <p:nvSpPr>
          <p:cNvPr id="9" name="右彎箭號 8"/>
          <p:cNvSpPr/>
          <p:nvPr/>
        </p:nvSpPr>
        <p:spPr>
          <a:xfrm rot="10800000">
            <a:off x="2593848" y="4613420"/>
            <a:ext cx="790908" cy="50807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右彎箭號 9"/>
          <p:cNvSpPr/>
          <p:nvPr/>
        </p:nvSpPr>
        <p:spPr>
          <a:xfrm rot="10800000" flipH="1">
            <a:off x="5293762" y="4613420"/>
            <a:ext cx="790908" cy="50807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6454" y="306009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Journalist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94975" y="306009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Reader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360385" y="1241939"/>
            <a:ext cx="188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</a:t>
            </a:r>
            <a:r>
              <a:rPr lang="en-US" altLang="zh-TW" dirty="0" smtClean="0"/>
              <a:t>esponse tweets</a:t>
            </a:r>
            <a:endParaRPr lang="zh-TW" altLang="en-US" dirty="0"/>
          </a:p>
        </p:txBody>
      </p:sp>
      <p:sp>
        <p:nvSpPr>
          <p:cNvPr id="14" name="爆炸 2 13"/>
          <p:cNvSpPr/>
          <p:nvPr/>
        </p:nvSpPr>
        <p:spPr>
          <a:xfrm rot="401886">
            <a:off x="3152976" y="4988226"/>
            <a:ext cx="2457403" cy="1151771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useful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72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604511" y="1412776"/>
            <a:ext cx="8229600" cy="720080"/>
          </a:xfrm>
        </p:spPr>
        <p:txBody>
          <a:bodyPr/>
          <a:lstStyle/>
          <a:p>
            <a:r>
              <a:rPr lang="en-US" altLang="zh-TW" i="1" dirty="0" smtClean="0"/>
              <a:t>Social media message selection problem</a:t>
            </a:r>
            <a:endParaRPr lang="zh-TW" alt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316" y="2509304"/>
            <a:ext cx="8136904" cy="28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Quantify </a:t>
            </a:r>
            <a:r>
              <a:rPr lang="en-US" altLang="zh-TW" dirty="0"/>
              <a:t>the interestingness of a </a:t>
            </a:r>
            <a:r>
              <a:rPr lang="en-US" altLang="zh-TW" dirty="0" smtClean="0"/>
              <a:t>selection of </a:t>
            </a:r>
            <a:r>
              <a:rPr lang="en-US" altLang="zh-TW" dirty="0"/>
              <a:t>messages is inherently </a:t>
            </a:r>
            <a:r>
              <a:rPr lang="en-US" altLang="zh-TW" dirty="0" smtClean="0"/>
              <a:t>subjective.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Assumption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an interesting </a:t>
            </a:r>
            <a:r>
              <a:rPr lang="en-US" altLang="zh-TW" dirty="0"/>
              <a:t>response set consists of a diverse set of </a:t>
            </a:r>
            <a:r>
              <a:rPr lang="en-US" altLang="zh-TW" dirty="0" smtClean="0"/>
              <a:t>informative</a:t>
            </a:r>
            <a:r>
              <a:rPr lang="en-US" altLang="zh-TW" dirty="0"/>
              <a:t>, opinionated and popular messages written to a </a:t>
            </a:r>
            <a:r>
              <a:rPr lang="en-US" altLang="zh-TW" dirty="0" smtClean="0"/>
              <a:t>large extent </a:t>
            </a:r>
            <a:r>
              <a:rPr lang="en-US" altLang="zh-TW" dirty="0"/>
              <a:t>by authoritative users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Goal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Solve </a:t>
            </a:r>
            <a:r>
              <a:rPr lang="en-US" altLang="zh-TW" dirty="0"/>
              <a:t>the </a:t>
            </a:r>
            <a:r>
              <a:rPr lang="en-US" altLang="zh-TW" dirty="0" smtClean="0"/>
              <a:t>social </a:t>
            </a:r>
            <a:r>
              <a:rPr lang="en-US" altLang="zh-TW" dirty="0"/>
              <a:t>message selection problem for selecting the most </a:t>
            </a:r>
            <a:r>
              <a:rPr lang="en-US" altLang="zh-TW" dirty="0" smtClean="0"/>
              <a:t>interesting </a:t>
            </a:r>
            <a:r>
              <a:rPr lang="en-US" altLang="zh-TW" dirty="0"/>
              <a:t>messages posted in response to an online news article.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328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6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16" name="內容版面配置區 1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3454022"/>
              </p:ext>
            </p:extLst>
          </p:nvPr>
        </p:nvGraphicFramePr>
        <p:xfrm>
          <a:off x="996061" y="3501008"/>
          <a:ext cx="1954560" cy="157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</a:tblGrid>
              <a:tr h="3889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Message-level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8544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Informativeness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err="1" smtClean="0"/>
                        <a:t>Opinionatedness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Popularity</a:t>
                      </a:r>
                    </a:p>
                    <a:p>
                      <a:pPr algn="ctr"/>
                      <a:r>
                        <a:rPr lang="en-US" altLang="zh-TW" dirty="0" smtClean="0"/>
                        <a:t>Authority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流程圖: 替代處理程序 5"/>
          <p:cNvSpPr/>
          <p:nvPr/>
        </p:nvSpPr>
        <p:spPr>
          <a:xfrm>
            <a:off x="1187624" y="1342390"/>
            <a:ext cx="2448272" cy="72008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</a:t>
            </a:r>
            <a:r>
              <a:rPr lang="en-US" altLang="zh-TW" sz="2400" dirty="0" smtClean="0"/>
              <a:t>nterestingness</a:t>
            </a:r>
            <a:endParaRPr lang="zh-TW" altLang="en-US" sz="2400" dirty="0"/>
          </a:p>
        </p:txBody>
      </p:sp>
      <p:sp>
        <p:nvSpPr>
          <p:cNvPr id="12" name="雲朵形圖說文字 11"/>
          <p:cNvSpPr/>
          <p:nvPr/>
        </p:nvSpPr>
        <p:spPr>
          <a:xfrm rot="11002841" flipH="1" flipV="1">
            <a:off x="3599891" y="2411949"/>
            <a:ext cx="1944216" cy="1123176"/>
          </a:xfrm>
          <a:prstGeom prst="cloudCallout">
            <a:avLst>
              <a:gd name="adj1" fmla="val -59798"/>
              <a:gd name="adj2" fmla="val -63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 indicators</a:t>
            </a:r>
            <a:endParaRPr lang="zh-TW" altLang="en-US" dirty="0"/>
          </a:p>
        </p:txBody>
      </p:sp>
      <p:sp>
        <p:nvSpPr>
          <p:cNvPr id="13" name="向下箭號 12"/>
          <p:cNvSpPr/>
          <p:nvPr/>
        </p:nvSpPr>
        <p:spPr>
          <a:xfrm rot="3591036">
            <a:off x="3226963" y="3317415"/>
            <a:ext cx="288032" cy="589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rot="18008964" flipH="1">
            <a:off x="5749350" y="3312869"/>
            <a:ext cx="288032" cy="607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7" name="內容版面配置區 1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3710078"/>
              </p:ext>
            </p:extLst>
          </p:nvPr>
        </p:nvGraphicFramePr>
        <p:xfrm>
          <a:off x="6372200" y="3501008"/>
          <a:ext cx="1954560" cy="157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</a:tblGrid>
              <a:tr h="3889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Set-level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8544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Diversity</a:t>
                      </a:r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直線圖說文字 1 19"/>
              <p:cNvSpPr/>
              <p:nvPr/>
            </p:nvSpPr>
            <p:spPr>
              <a:xfrm>
                <a:off x="744195" y="5517232"/>
                <a:ext cx="2304256" cy="432048"/>
              </a:xfrm>
              <a:prstGeom prst="borderCallout1">
                <a:avLst>
                  <a:gd name="adj1" fmla="val 662"/>
                  <a:gd name="adj2" fmla="val 50300"/>
                  <a:gd name="adj3" fmla="val -99546"/>
                  <a:gd name="adj4" fmla="val 505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Utility function</a:t>
                </a:r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直線圖說文字 1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95" y="5517232"/>
                <a:ext cx="2304256" cy="432048"/>
              </a:xfrm>
              <a:prstGeom prst="borderCallout1">
                <a:avLst>
                  <a:gd name="adj1" fmla="val 662"/>
                  <a:gd name="adj2" fmla="val 50300"/>
                  <a:gd name="adj3" fmla="val -99546"/>
                  <a:gd name="adj4" fmla="val 50561"/>
                </a:avLst>
              </a:prstGeom>
              <a:blipFill rotWithShape="0">
                <a:blip r:embed="rId2"/>
                <a:stretch>
                  <a:fillRect b="-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直線圖說文字 1 21"/>
              <p:cNvSpPr/>
              <p:nvPr/>
            </p:nvSpPr>
            <p:spPr>
              <a:xfrm>
                <a:off x="5004048" y="5517232"/>
                <a:ext cx="3528392" cy="432048"/>
              </a:xfrm>
              <a:prstGeom prst="borderCallout1">
                <a:avLst>
                  <a:gd name="adj1" fmla="val 662"/>
                  <a:gd name="adj2" fmla="val 65066"/>
                  <a:gd name="adj3" fmla="val -102007"/>
                  <a:gd name="adj4" fmla="val 6532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Normalized entropy function</a:t>
                </a:r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直線圖說文字 1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517232"/>
                <a:ext cx="3528392" cy="432048"/>
              </a:xfrm>
              <a:prstGeom prst="borderCallout1">
                <a:avLst>
                  <a:gd name="adj1" fmla="val 662"/>
                  <a:gd name="adj2" fmla="val 65066"/>
                  <a:gd name="adj3" fmla="val -102007"/>
                  <a:gd name="adj4" fmla="val 65327"/>
                </a:avLst>
              </a:prstGeom>
              <a:blipFill rotWithShape="0"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1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988840"/>
            <a:ext cx="7776518" cy="323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7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894</TotalTime>
  <Words>802</Words>
  <Application>Microsoft Office PowerPoint</Application>
  <PresentationFormat>如螢幕大小 (4:3)</PresentationFormat>
  <Paragraphs>264</Paragraphs>
  <Slides>24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新細明體</vt:lpstr>
      <vt:lpstr>標楷體</vt:lpstr>
      <vt:lpstr>Bookman Old Style</vt:lpstr>
      <vt:lpstr>Calibri</vt:lpstr>
      <vt:lpstr>Cambria Math</vt:lpstr>
      <vt:lpstr>Gill Sans MT</vt:lpstr>
      <vt:lpstr>Wingdings</vt:lpstr>
      <vt:lpstr>Wingdings 3</vt:lpstr>
      <vt:lpstr>原創</vt:lpstr>
      <vt:lpstr>Automatic Selection of Social Media Responses to News</vt:lpstr>
      <vt:lpstr>Outline</vt:lpstr>
      <vt:lpstr>Introduction</vt:lpstr>
      <vt:lpstr>Introduction</vt:lpstr>
      <vt:lpstr>Introduction</vt:lpstr>
      <vt:lpstr>Introduction</vt:lpstr>
      <vt:lpstr>Outline</vt:lpstr>
      <vt:lpstr>Method</vt:lpstr>
      <vt:lpstr>Framework</vt:lpstr>
      <vt:lpstr>Individual message scoring : r(m)</vt:lpstr>
      <vt:lpstr>PowerPoint 簡報</vt:lpstr>
      <vt:lpstr>Entropy of message set：H_0</vt:lpstr>
      <vt:lpstr>Feature：N-gram</vt:lpstr>
      <vt:lpstr>Feature： Location</vt:lpstr>
      <vt:lpstr>Example</vt:lpstr>
      <vt:lpstr>Objective function</vt:lpstr>
      <vt:lpstr>Algorithm</vt:lpstr>
      <vt:lpstr>Outline</vt:lpstr>
      <vt:lpstr>Data set</vt:lpstr>
      <vt:lpstr>Gold standard collection</vt:lpstr>
      <vt:lpstr>PowerPoint 簡報</vt:lpstr>
      <vt:lpstr>Preference judgment analysis</vt:lpstr>
      <vt:lpstr>Outline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Selection of Social Media Responses to News</dc:title>
  <dc:creator>user</dc:creator>
  <cp:lastModifiedBy>YaYa</cp:lastModifiedBy>
  <cp:revision>89</cp:revision>
  <dcterms:created xsi:type="dcterms:W3CDTF">2013-09-30T04:14:53Z</dcterms:created>
  <dcterms:modified xsi:type="dcterms:W3CDTF">2013-10-03T05:35:28Z</dcterms:modified>
</cp:coreProperties>
</file>